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62" r:id="rId3"/>
    <p:sldId id="265" r:id="rId4"/>
    <p:sldId id="266" r:id="rId5"/>
    <p:sldId id="261" r:id="rId6"/>
    <p:sldId id="267" r:id="rId7"/>
    <p:sldId id="259" r:id="rId8"/>
    <p:sldId id="264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A1B"/>
    <a:srgbClr val="007D41"/>
    <a:srgbClr val="BDFA26"/>
    <a:srgbClr val="ADF490"/>
    <a:srgbClr val="C1F7AB"/>
    <a:srgbClr val="DEFFBD"/>
    <a:srgbClr val="8BF062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30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43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2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9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93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2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0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11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24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9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53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bg1"/>
            </a:gs>
            <a:gs pos="80000">
              <a:srgbClr val="DEFFBD"/>
            </a:gs>
            <a:gs pos="91000">
              <a:srgbClr val="C1F7AB"/>
            </a:gs>
            <a:gs pos="100000">
              <a:srgbClr val="ADF49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7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9D3FF0DF-56A7-4CB1-AC74-3C740DCF3B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D4AE88B9-2591-41AE-9752-2A76B6A76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007D41"/>
                </a:solidFill>
                <a:latin typeface="Arial Nova" panose="020B0504020202020204" pitchFamily="34" charset="0"/>
                <a:cs typeface="Cavolini" panose="020B0502040204020203" pitchFamily="66" charset="0"/>
              </a:rPr>
              <a:t>Albertville-Realschule Winnenden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9B6AA6E9-4C23-4881-8C2A-DE9D186DF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7D41"/>
                </a:solidFill>
              </a:rPr>
              <a:t>Informationen für Eltern</a:t>
            </a:r>
            <a:br>
              <a:rPr lang="en-US" sz="2400" b="1" dirty="0" smtClean="0">
                <a:solidFill>
                  <a:srgbClr val="007D41"/>
                </a:solidFill>
              </a:rPr>
            </a:br>
            <a:r>
              <a:rPr lang="en-US" sz="2400" b="1" dirty="0" smtClean="0">
                <a:solidFill>
                  <a:srgbClr val="007D41"/>
                </a:solidFill>
              </a:rPr>
              <a:t>zum</a:t>
            </a:r>
            <a:br>
              <a:rPr lang="en-US" sz="2400" b="1" dirty="0" smtClean="0">
                <a:solidFill>
                  <a:srgbClr val="007D41"/>
                </a:solidFill>
              </a:rPr>
            </a:br>
            <a:r>
              <a:rPr lang="en-US" sz="2400" b="1" dirty="0" smtClean="0">
                <a:solidFill>
                  <a:srgbClr val="007D41"/>
                </a:solidFill>
              </a:rPr>
              <a:t>Wahlfach </a:t>
            </a:r>
            <a:r>
              <a:rPr lang="en-US" sz="2400" b="1" dirty="0" smtClean="0">
                <a:solidFill>
                  <a:srgbClr val="007D41"/>
                </a:solidFill>
              </a:rPr>
              <a:t>Informatik</a:t>
            </a:r>
            <a:endParaRPr lang="en-US" sz="2400" b="1" dirty="0">
              <a:solidFill>
                <a:srgbClr val="007D4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91334D37-FA8D-4806-A6BA-DAA24B819E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3" y="345426"/>
            <a:ext cx="1324791" cy="135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xmlns="" id="{A0F0A8B4-8CCD-4C98-B8AF-131F67274B20}"/>
              </a:ext>
            </a:extLst>
          </p:cNvPr>
          <p:cNvSpPr txBox="1">
            <a:spLocks/>
          </p:cNvSpPr>
          <p:nvPr/>
        </p:nvSpPr>
        <p:spPr>
          <a:xfrm>
            <a:off x="2190749" y="228601"/>
            <a:ext cx="9191625" cy="7810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dirty="0">
                <a:solidFill>
                  <a:srgbClr val="007D41"/>
                </a:solidFill>
                <a:latin typeface="Arial Nova" panose="020B0504020202020204" pitchFamily="34" charset="0"/>
                <a:cs typeface="Cavolini" panose="020B0502040204020203" pitchFamily="66" charset="0"/>
              </a:rPr>
              <a:t>Albertville-Realschule Winnenden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F6F5098E-E1B1-456D-A4A1-621605C1A333}"/>
              </a:ext>
            </a:extLst>
          </p:cNvPr>
          <p:cNvSpPr txBox="1"/>
          <p:nvPr/>
        </p:nvSpPr>
        <p:spPr>
          <a:xfrm>
            <a:off x="2190750" y="1009649"/>
            <a:ext cx="9191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pPr algn="ctr"/>
            <a:r>
              <a:rPr lang="de-DE" sz="2400" b="1" dirty="0" smtClean="0">
                <a:solidFill>
                  <a:srgbClr val="007D41"/>
                </a:solidFill>
                <a:latin typeface="Arial Nova" panose="020B0504020202020204" pitchFamily="34" charset="0"/>
                <a:ea typeface="+mj-ea"/>
                <a:cs typeface="Cavolini" panose="020B0502040204020203" pitchFamily="66" charset="0"/>
              </a:rPr>
              <a:t>Wahlfach Informatik Klasse 8 - 10</a:t>
            </a:r>
            <a:endParaRPr lang="de-DE" sz="2400" b="1" dirty="0">
              <a:solidFill>
                <a:srgbClr val="007D41"/>
              </a:solidFill>
              <a:latin typeface="Arial Nova" panose="020B0504020202020204" pitchFamily="34" charset="0"/>
              <a:ea typeface="+mj-ea"/>
              <a:cs typeface="Cavolini" panose="020B0502040204020203" pitchFamily="66" charset="0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xmlns="" id="{9E3A5E0C-4ED7-4AEF-AFC9-C0FD84B5DF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3" y="345426"/>
            <a:ext cx="1324791" cy="1354008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951214"/>
              </p:ext>
            </p:extLst>
          </p:nvPr>
        </p:nvGraphicFramePr>
        <p:xfrm>
          <a:off x="1553924" y="1807840"/>
          <a:ext cx="9938420" cy="3633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8420">
                  <a:extLst>
                    <a:ext uri="{9D8B030D-6E8A-4147-A177-3AD203B41FA5}">
                      <a16:colId xmlns:a16="http://schemas.microsoft.com/office/drawing/2014/main" xmlns="" val="180633515"/>
                    </a:ext>
                  </a:extLst>
                </a:gridCol>
              </a:tblGrid>
              <a:tr h="818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 dirty="0" smtClean="0">
                          <a:solidFill>
                            <a:srgbClr val="087A1B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Zentrale Konzepte</a:t>
                      </a:r>
                      <a:r>
                        <a:rPr lang="de-DE" sz="2400" b="1" kern="1200" baseline="0" dirty="0" smtClean="0">
                          <a:solidFill>
                            <a:srgbClr val="087A1B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 der </a:t>
                      </a:r>
                      <a:r>
                        <a:rPr lang="de-DE" sz="2400" b="1" kern="1200" dirty="0" smtClean="0">
                          <a:solidFill>
                            <a:srgbClr val="087A1B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Informatik</a:t>
                      </a:r>
                      <a:endParaRPr lang="de-DE" sz="2400" b="1" kern="1200" dirty="0" smtClean="0">
                        <a:solidFill>
                          <a:srgbClr val="087A1B"/>
                        </a:solidFill>
                        <a:latin typeface="Arial Nova" panose="020B0504020202020204" pitchFamily="34" charset="0"/>
                        <a:ea typeface="+mn-ea"/>
                        <a:cs typeface="Cavolini" panose="020B0502040204020203" pitchFamily="66" charset="0"/>
                      </a:endParaRPr>
                    </a:p>
                  </a:txBody>
                  <a:tcPr>
                    <a:solidFill>
                      <a:srgbClr val="C1F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9616151"/>
                  </a:ext>
                </a:extLst>
              </a:tr>
              <a:tr h="281466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de-DE" sz="2400" b="0" kern="1200" dirty="0" smtClean="0">
                        <a:solidFill>
                          <a:srgbClr val="007D41"/>
                        </a:solidFill>
                        <a:latin typeface="Arial Nova" panose="020B0504020202020204" pitchFamily="34" charset="0"/>
                        <a:ea typeface="+mn-ea"/>
                        <a:cs typeface="Cavolini" panose="020B0502040204020203" pitchFamily="66" charset="0"/>
                      </a:endParaRP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de-DE" sz="2400" b="0" kern="1200" dirty="0" smtClean="0">
                        <a:solidFill>
                          <a:srgbClr val="007D41"/>
                        </a:solidFill>
                        <a:latin typeface="Arial Nova" panose="020B0504020202020204" pitchFamily="34" charset="0"/>
                        <a:ea typeface="+mn-ea"/>
                        <a:cs typeface="Cavolini" panose="020B0502040204020203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2939713"/>
                  </a:ext>
                </a:extLst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9747" b="78868"/>
          <a:stretch/>
        </p:blipFill>
        <p:spPr>
          <a:xfrm>
            <a:off x="1761744" y="3003329"/>
            <a:ext cx="4634568" cy="117453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9958" t="67368" r="6073" b="11784"/>
          <a:stretch/>
        </p:blipFill>
        <p:spPr>
          <a:xfrm>
            <a:off x="6921060" y="3749761"/>
            <a:ext cx="4311869" cy="115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8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xmlns="" id="{A0F0A8B4-8CCD-4C98-B8AF-131F67274B20}"/>
              </a:ext>
            </a:extLst>
          </p:cNvPr>
          <p:cNvSpPr txBox="1">
            <a:spLocks/>
          </p:cNvSpPr>
          <p:nvPr/>
        </p:nvSpPr>
        <p:spPr>
          <a:xfrm>
            <a:off x="2190749" y="228601"/>
            <a:ext cx="9191625" cy="7810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dirty="0">
                <a:solidFill>
                  <a:srgbClr val="007D41"/>
                </a:solidFill>
                <a:latin typeface="Arial Nova" panose="020B0504020202020204" pitchFamily="34" charset="0"/>
                <a:cs typeface="Cavolini" panose="020B0502040204020203" pitchFamily="66" charset="0"/>
              </a:rPr>
              <a:t>Albertville-Realschule Winnenden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xmlns="" id="{9E3A5E0C-4ED7-4AEF-AFC9-C0FD84B5DF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3" y="345426"/>
            <a:ext cx="1324791" cy="1354008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212768"/>
              </p:ext>
            </p:extLst>
          </p:nvPr>
        </p:nvGraphicFramePr>
        <p:xfrm>
          <a:off x="1553924" y="1807840"/>
          <a:ext cx="9938420" cy="4515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8420">
                  <a:extLst>
                    <a:ext uri="{9D8B030D-6E8A-4147-A177-3AD203B41FA5}">
                      <a16:colId xmlns:a16="http://schemas.microsoft.com/office/drawing/2014/main" xmlns="" val="180633515"/>
                    </a:ext>
                  </a:extLst>
                </a:gridCol>
              </a:tblGrid>
              <a:tr h="8328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 dirty="0" smtClean="0">
                          <a:solidFill>
                            <a:srgbClr val="087A1B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Inhalte</a:t>
                      </a:r>
                      <a:r>
                        <a:rPr lang="de-DE" sz="2400" b="1" kern="1200" baseline="0" dirty="0" smtClean="0">
                          <a:solidFill>
                            <a:srgbClr val="087A1B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 </a:t>
                      </a:r>
                      <a:r>
                        <a:rPr lang="de-DE" sz="2400" b="1" kern="1200" baseline="0" dirty="0" smtClean="0">
                          <a:solidFill>
                            <a:srgbClr val="087A1B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des </a:t>
                      </a:r>
                      <a:r>
                        <a:rPr lang="de-DE" sz="2400" b="1" kern="1200" dirty="0" smtClean="0">
                          <a:solidFill>
                            <a:srgbClr val="087A1B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Informatikunterrichts – Beispiel Klasse 8</a:t>
                      </a:r>
                      <a:endParaRPr lang="de-DE" sz="2400" b="1" kern="1200" dirty="0" smtClean="0">
                        <a:solidFill>
                          <a:srgbClr val="087A1B"/>
                        </a:solidFill>
                        <a:latin typeface="Arial Nova" panose="020B0504020202020204" pitchFamily="34" charset="0"/>
                        <a:ea typeface="+mn-ea"/>
                        <a:cs typeface="Cavolini" panose="020B0502040204020203" pitchFamily="66" charset="0"/>
                      </a:endParaRPr>
                    </a:p>
                  </a:txBody>
                  <a:tcPr>
                    <a:solidFill>
                      <a:srgbClr val="C1F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9616151"/>
                  </a:ext>
                </a:extLst>
              </a:tr>
              <a:tr h="368225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  <a:tabLst>
                          <a:tab pos="1254125" algn="l"/>
                        </a:tabLst>
                      </a:pP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	Fehlererkennung und –</a:t>
                      </a:r>
                      <a:r>
                        <a:rPr lang="de-DE" sz="2400" b="0" kern="1200" dirty="0" err="1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korrektur</a:t>
                      </a: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;</a:t>
                      </a:r>
                      <a:r>
                        <a:rPr lang="de-DE" sz="2400" b="0" kern="1200" baseline="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 mit Strukturen (Liste, Baum, 	Graph) Daten darstellen; Zahlen in Hexadezimaldarstellung ...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  <a:tabLst>
                          <a:tab pos="1254125" algn="l"/>
                        </a:tabLst>
                      </a:pPr>
                      <a:endParaRPr lang="de-DE" sz="1200" b="0" kern="1200" baseline="0" dirty="0" smtClean="0">
                        <a:solidFill>
                          <a:srgbClr val="007D41"/>
                        </a:solidFill>
                        <a:latin typeface="Arial Nova" panose="020B0504020202020204" pitchFamily="34" charset="0"/>
                        <a:ea typeface="+mn-ea"/>
                        <a:cs typeface="Cavolini" panose="020B0502040204020203" pitchFamily="66" charset="0"/>
                      </a:endParaRP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  <a:tabLst>
                          <a:tab pos="1254125" algn="l"/>
                        </a:tabLst>
                      </a:pPr>
                      <a:r>
                        <a:rPr lang="de-DE" sz="2400" b="0" kern="1200" baseline="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	Logische Verknüpfungen; Zufallszahlen; Datenstrukturen </a:t>
                      </a:r>
                      <a:br>
                        <a:rPr lang="de-DE" sz="2400" b="0" kern="1200" baseline="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</a:br>
                      <a:r>
                        <a:rPr lang="de-DE" sz="2400" b="0" kern="1200" baseline="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	verwenden; Algorithmen beschreiben …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  <a:tabLst>
                          <a:tab pos="1254125" algn="l"/>
                        </a:tabLst>
                      </a:pPr>
                      <a:endParaRPr lang="de-DE" sz="1200" b="0" kern="1200" baseline="0" dirty="0" smtClean="0">
                        <a:solidFill>
                          <a:srgbClr val="007D41"/>
                        </a:solidFill>
                        <a:latin typeface="Arial Nova" panose="020B0504020202020204" pitchFamily="34" charset="0"/>
                        <a:ea typeface="+mn-ea"/>
                        <a:cs typeface="Cavolini" panose="020B0502040204020203" pitchFamily="66" charset="0"/>
                      </a:endParaRP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  <a:tabLst>
                          <a:tab pos="1254125" algn="l"/>
                        </a:tabLst>
                      </a:pPr>
                      <a:r>
                        <a:rPr lang="de-DE" sz="2400" b="0" kern="1200" baseline="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	Lokale Rechnernetze; Adressierung; Datenübertragung …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  <a:tabLst>
                          <a:tab pos="1254125" algn="l"/>
                        </a:tabLst>
                      </a:pPr>
                      <a:endParaRPr lang="de-DE" sz="2400" b="0" kern="1200" baseline="0" dirty="0" smtClean="0">
                        <a:solidFill>
                          <a:srgbClr val="007D41"/>
                        </a:solidFill>
                        <a:latin typeface="Arial Nova" panose="020B0504020202020204" pitchFamily="34" charset="0"/>
                        <a:ea typeface="+mn-ea"/>
                        <a:cs typeface="Cavolini" panose="020B0502040204020203" pitchFamily="66" charset="0"/>
                      </a:endParaRP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  <a:tabLst>
                          <a:tab pos="1254125" algn="l"/>
                        </a:tabLst>
                      </a:pPr>
                      <a:endParaRPr lang="de-DE" sz="1200" b="0" kern="1200" baseline="0" dirty="0" smtClean="0">
                        <a:solidFill>
                          <a:srgbClr val="007D41"/>
                        </a:solidFill>
                        <a:latin typeface="Arial Nova" panose="020B0504020202020204" pitchFamily="34" charset="0"/>
                        <a:ea typeface="+mn-ea"/>
                        <a:cs typeface="Cavolini" panose="020B0502040204020203" pitchFamily="66" charset="0"/>
                      </a:endParaRP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  <a:tabLst>
                          <a:tab pos="1254125" algn="l"/>
                        </a:tabLst>
                      </a:pPr>
                      <a:r>
                        <a:rPr lang="de-DE" sz="2400" b="0" kern="1200" baseline="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	Technologien, um personenbezogene Daten zu sammeln; </a:t>
                      </a:r>
                      <a:br>
                        <a:rPr lang="de-DE" sz="2400" b="0" kern="1200" baseline="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</a:br>
                      <a:r>
                        <a:rPr lang="de-DE" sz="2400" b="0" kern="1200" baseline="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	sensibler Umgang mit Daten …</a:t>
                      </a:r>
                      <a:endParaRPr lang="de-DE" sz="2400" b="0" kern="1200" dirty="0" smtClean="0">
                        <a:solidFill>
                          <a:srgbClr val="007D41"/>
                        </a:solidFill>
                        <a:latin typeface="Arial Nova" panose="020B0504020202020204" pitchFamily="34" charset="0"/>
                        <a:ea typeface="+mn-ea"/>
                        <a:cs typeface="Cavolini" panose="020B0502040204020203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2939713"/>
                  </a:ext>
                </a:extLst>
              </a:tr>
            </a:tbl>
          </a:graphicData>
        </a:graphic>
      </p:graphicFrame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9958" t="67368" r="69031" b="15387"/>
          <a:stretch/>
        </p:blipFill>
        <p:spPr>
          <a:xfrm>
            <a:off x="1816264" y="2689376"/>
            <a:ext cx="858230" cy="76246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l="31275" t="67368" r="48308" b="15812"/>
          <a:stretch/>
        </p:blipFill>
        <p:spPr>
          <a:xfrm>
            <a:off x="1840532" y="3602583"/>
            <a:ext cx="833962" cy="74365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l="51846" t="67368" r="27430" b="15387"/>
          <a:stretch/>
        </p:blipFill>
        <p:spPr>
          <a:xfrm>
            <a:off x="1840532" y="4496979"/>
            <a:ext cx="846503" cy="76246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l="73030" t="67368" r="6707" b="15812"/>
          <a:stretch/>
        </p:blipFill>
        <p:spPr>
          <a:xfrm>
            <a:off x="1859344" y="5397326"/>
            <a:ext cx="827691" cy="74365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F6F5098E-E1B1-456D-A4A1-621605C1A333}"/>
              </a:ext>
            </a:extLst>
          </p:cNvPr>
          <p:cNvSpPr txBox="1"/>
          <p:nvPr/>
        </p:nvSpPr>
        <p:spPr>
          <a:xfrm>
            <a:off x="2190750" y="1009649"/>
            <a:ext cx="9191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pPr algn="ctr"/>
            <a:r>
              <a:rPr lang="de-DE" sz="2400" b="1" dirty="0" smtClean="0">
                <a:solidFill>
                  <a:srgbClr val="007D41"/>
                </a:solidFill>
                <a:latin typeface="Arial Nova" panose="020B0504020202020204" pitchFamily="34" charset="0"/>
                <a:ea typeface="+mj-ea"/>
                <a:cs typeface="Cavolini" panose="020B0502040204020203" pitchFamily="66" charset="0"/>
              </a:rPr>
              <a:t>Wahlfach Informatik Klasse 8 - 10</a:t>
            </a:r>
            <a:endParaRPr lang="de-DE" sz="2400" b="1" dirty="0">
              <a:solidFill>
                <a:srgbClr val="007D41"/>
              </a:solidFill>
              <a:latin typeface="Arial Nova" panose="020B0504020202020204" pitchFamily="34" charset="0"/>
              <a:ea typeface="+mj-ea"/>
              <a:cs typeface="Cavolini" panose="020B0502040204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0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xmlns="" id="{A0F0A8B4-8CCD-4C98-B8AF-131F67274B20}"/>
              </a:ext>
            </a:extLst>
          </p:cNvPr>
          <p:cNvSpPr txBox="1">
            <a:spLocks/>
          </p:cNvSpPr>
          <p:nvPr/>
        </p:nvSpPr>
        <p:spPr>
          <a:xfrm>
            <a:off x="2190749" y="228601"/>
            <a:ext cx="9191625" cy="7810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dirty="0">
                <a:solidFill>
                  <a:srgbClr val="007D41"/>
                </a:solidFill>
                <a:latin typeface="Arial Nova" panose="020B0504020202020204" pitchFamily="34" charset="0"/>
                <a:cs typeface="Cavolini" panose="020B0502040204020203" pitchFamily="66" charset="0"/>
              </a:rPr>
              <a:t>Albertville-Realschule Winnenden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F6F5098E-E1B1-456D-A4A1-621605C1A333}"/>
              </a:ext>
            </a:extLst>
          </p:cNvPr>
          <p:cNvSpPr txBox="1"/>
          <p:nvPr/>
        </p:nvSpPr>
        <p:spPr>
          <a:xfrm>
            <a:off x="2190750" y="1009649"/>
            <a:ext cx="9191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pPr algn="ctr"/>
            <a:r>
              <a:rPr lang="de-DE" sz="2400" b="1" dirty="0" smtClean="0">
                <a:solidFill>
                  <a:srgbClr val="007D41"/>
                </a:solidFill>
                <a:latin typeface="Arial Nova" panose="020B0504020202020204" pitchFamily="34" charset="0"/>
                <a:ea typeface="+mj-ea"/>
                <a:cs typeface="Cavolini" panose="020B0502040204020203" pitchFamily="66" charset="0"/>
              </a:rPr>
              <a:t>Wahlfach Informatik Klasse 8 - 10</a:t>
            </a:r>
            <a:endParaRPr lang="de-DE" sz="2400" b="1" dirty="0">
              <a:solidFill>
                <a:srgbClr val="007D41"/>
              </a:solidFill>
              <a:latin typeface="Arial Nova" panose="020B0504020202020204" pitchFamily="34" charset="0"/>
              <a:ea typeface="+mj-ea"/>
              <a:cs typeface="Cavolini" panose="020B0502040204020203" pitchFamily="66" charset="0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xmlns="" id="{9E3A5E0C-4ED7-4AEF-AFC9-C0FD84B5DF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3" y="345426"/>
            <a:ext cx="1324791" cy="1354008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425807"/>
              </p:ext>
            </p:extLst>
          </p:nvPr>
        </p:nvGraphicFramePr>
        <p:xfrm>
          <a:off x="1553924" y="1807840"/>
          <a:ext cx="9938420" cy="3637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8420">
                  <a:extLst>
                    <a:ext uri="{9D8B030D-6E8A-4147-A177-3AD203B41FA5}">
                      <a16:colId xmlns:a16="http://schemas.microsoft.com/office/drawing/2014/main" xmlns="" val="180633515"/>
                    </a:ext>
                  </a:extLst>
                </a:gridCol>
              </a:tblGrid>
              <a:tr h="7855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 dirty="0" smtClean="0">
                          <a:solidFill>
                            <a:srgbClr val="087A1B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Inhalte</a:t>
                      </a:r>
                      <a:r>
                        <a:rPr lang="de-DE" sz="2400" b="1" kern="1200" baseline="0" dirty="0" smtClean="0">
                          <a:solidFill>
                            <a:srgbClr val="087A1B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 </a:t>
                      </a:r>
                      <a:r>
                        <a:rPr lang="de-DE" sz="2400" b="1" kern="1200" baseline="0" dirty="0" smtClean="0">
                          <a:solidFill>
                            <a:srgbClr val="087A1B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des </a:t>
                      </a:r>
                      <a:r>
                        <a:rPr lang="de-DE" sz="2400" b="1" kern="1200" dirty="0" smtClean="0">
                          <a:solidFill>
                            <a:srgbClr val="087A1B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Informatikunterrichts</a:t>
                      </a:r>
                    </a:p>
                  </a:txBody>
                  <a:tcPr>
                    <a:solidFill>
                      <a:srgbClr val="C1F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9616151"/>
                  </a:ext>
                </a:extLst>
              </a:tr>
              <a:tr h="2814660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Der Unterricht im Fach Informatik behandelt stets konkrete Inhalte, die teilweise exemplarisch aufgearbeitet werden.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Weitere Informationen:</a:t>
                      </a:r>
                      <a:b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</a:b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/>
                      </a:r>
                      <a:b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</a:br>
                      <a:r>
                        <a:rPr lang="de-DE" sz="2400" b="0" kern="1200" dirty="0" smtClean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http://www.bildungsplaene-bw.de/,Lde/LS/BP2016BW/ALLG/SEK1/INFWF/LG</a:t>
                      </a:r>
                      <a:endParaRPr lang="de-DE" sz="2400" b="0" kern="1200" dirty="0" smtClean="0">
                        <a:solidFill>
                          <a:srgbClr val="007D41"/>
                        </a:solidFill>
                        <a:latin typeface="Arial Nova" panose="020B0504020202020204" pitchFamily="34" charset="0"/>
                        <a:ea typeface="+mn-ea"/>
                        <a:cs typeface="Cavolini" panose="020B0502040204020203" pitchFamily="66" charset="0"/>
                      </a:endParaRP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de-DE" sz="2400" b="0" kern="1200" dirty="0" smtClean="0">
                        <a:solidFill>
                          <a:srgbClr val="007D41"/>
                        </a:solidFill>
                        <a:latin typeface="Arial Nova" panose="020B0504020202020204" pitchFamily="34" charset="0"/>
                        <a:ea typeface="+mn-ea"/>
                        <a:cs typeface="Cavolini" panose="020B0502040204020203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2939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70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xmlns="" id="{A0F0A8B4-8CCD-4C98-B8AF-131F67274B20}"/>
              </a:ext>
            </a:extLst>
          </p:cNvPr>
          <p:cNvSpPr txBox="1">
            <a:spLocks/>
          </p:cNvSpPr>
          <p:nvPr/>
        </p:nvSpPr>
        <p:spPr>
          <a:xfrm>
            <a:off x="2190749" y="228601"/>
            <a:ext cx="9191625" cy="7810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dirty="0">
                <a:solidFill>
                  <a:srgbClr val="007D41"/>
                </a:solidFill>
                <a:latin typeface="Arial Nova" panose="020B0504020202020204" pitchFamily="34" charset="0"/>
                <a:cs typeface="Cavolini" panose="020B0502040204020203" pitchFamily="66" charset="0"/>
              </a:rPr>
              <a:t>Albertville-Realschule Winnenden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F6F5098E-E1B1-456D-A4A1-621605C1A333}"/>
              </a:ext>
            </a:extLst>
          </p:cNvPr>
          <p:cNvSpPr txBox="1"/>
          <p:nvPr/>
        </p:nvSpPr>
        <p:spPr>
          <a:xfrm>
            <a:off x="2190750" y="1009649"/>
            <a:ext cx="9191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pPr algn="ctr"/>
            <a:r>
              <a:rPr lang="de-DE" sz="2400" b="1" dirty="0" smtClean="0">
                <a:solidFill>
                  <a:srgbClr val="007D41"/>
                </a:solidFill>
                <a:latin typeface="Arial Nova" panose="020B0504020202020204" pitchFamily="34" charset="0"/>
                <a:ea typeface="+mj-ea"/>
                <a:cs typeface="Cavolini" panose="020B0502040204020203" pitchFamily="66" charset="0"/>
              </a:rPr>
              <a:t>Wahlfach Informatik Klasse 8 - 10</a:t>
            </a:r>
            <a:endParaRPr lang="de-DE" sz="2400" b="1" dirty="0">
              <a:solidFill>
                <a:srgbClr val="007D41"/>
              </a:solidFill>
              <a:latin typeface="Arial Nova" panose="020B0504020202020204" pitchFamily="34" charset="0"/>
              <a:ea typeface="+mj-ea"/>
              <a:cs typeface="Cavolini" panose="020B0502040204020203" pitchFamily="66" charset="0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xmlns="" id="{9E3A5E0C-4ED7-4AEF-AFC9-C0FD84B5DF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3" y="345426"/>
            <a:ext cx="1324791" cy="1354008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23663"/>
              </p:ext>
            </p:extLst>
          </p:nvPr>
        </p:nvGraphicFramePr>
        <p:xfrm>
          <a:off x="1553924" y="1807840"/>
          <a:ext cx="9938420" cy="3980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8420">
                  <a:extLst>
                    <a:ext uri="{9D8B030D-6E8A-4147-A177-3AD203B41FA5}">
                      <a16:colId xmlns:a16="http://schemas.microsoft.com/office/drawing/2014/main" xmlns="" val="180633515"/>
                    </a:ext>
                  </a:extLst>
                </a:gridCol>
              </a:tblGrid>
              <a:tr h="8092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 dirty="0" smtClean="0">
                          <a:solidFill>
                            <a:srgbClr val="087A1B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Organisatorisches</a:t>
                      </a:r>
                      <a:endParaRPr lang="de-DE" sz="2400" b="1" kern="1200" dirty="0" smtClean="0">
                        <a:solidFill>
                          <a:srgbClr val="087A1B"/>
                        </a:solidFill>
                        <a:latin typeface="Arial Nova" panose="020B0504020202020204" pitchFamily="34" charset="0"/>
                        <a:ea typeface="+mn-ea"/>
                        <a:cs typeface="Cavolini" panose="020B0502040204020203" pitchFamily="66" charset="0"/>
                      </a:endParaRPr>
                    </a:p>
                  </a:txBody>
                  <a:tcPr>
                    <a:solidFill>
                      <a:srgbClr val="C1F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9616151"/>
                  </a:ext>
                </a:extLst>
              </a:tr>
              <a:tr h="3170881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Das Wahlfach Informatik beginnt für die </a:t>
                      </a: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Schüler*innen in </a:t>
                      </a: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Klasse 8 und </a:t>
                      </a: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muss </a:t>
                      </a: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grundsätzlich bis zum Ende der Klasse 10 </a:t>
                      </a: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besucht werden. [Nur in </a:t>
                      </a: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besonders begründeten Einzelfällen </a:t>
                      </a: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kann zum </a:t>
                      </a: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Ende des </a:t>
                      </a: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ersten </a:t>
                      </a: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oder zweiten Schulhalbjahres </a:t>
                      </a: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in Klasse 8 </a:t>
                      </a: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eine Abwahl </a:t>
                      </a: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erfolgen.]</a:t>
                      </a:r>
                      <a:endParaRPr lang="de-DE" sz="2400" b="0" kern="1200" dirty="0" smtClean="0">
                        <a:solidFill>
                          <a:srgbClr val="007D41"/>
                        </a:solidFill>
                        <a:latin typeface="Arial Nova" panose="020B0504020202020204" pitchFamily="34" charset="0"/>
                        <a:ea typeface="+mn-ea"/>
                        <a:cs typeface="Cavolini" panose="020B0502040204020203" pitchFamily="66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Ein späterer Einstieg in das Wahlfach </a:t>
                      </a: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Informatik ist </a:t>
                      </a: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nicht </a:t>
                      </a: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möglich.</a:t>
                      </a:r>
                      <a:endParaRPr lang="de-DE" sz="2400" b="0" kern="1200" dirty="0" smtClean="0">
                        <a:solidFill>
                          <a:srgbClr val="007D41"/>
                        </a:solidFill>
                        <a:latin typeface="Arial Nova" panose="020B0504020202020204" pitchFamily="34" charset="0"/>
                        <a:ea typeface="+mn-ea"/>
                        <a:cs typeface="Cavolini" panose="020B0502040204020203" pitchFamily="66" charset="0"/>
                      </a:endParaRPr>
                    </a:p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Der Unterricht findet in allen Klassenstufen einstündig statt (insgesamt also drei Kontingentstunden).</a:t>
                      </a:r>
                      <a:endParaRPr lang="de-DE" sz="2400" b="0" kern="1200" dirty="0" smtClean="0">
                        <a:solidFill>
                          <a:srgbClr val="007D41"/>
                        </a:solidFill>
                        <a:latin typeface="Arial Nova" panose="020B0504020202020204" pitchFamily="34" charset="0"/>
                        <a:ea typeface="+mn-ea"/>
                        <a:cs typeface="Cavolini" panose="020B0502040204020203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2939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14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xmlns="" id="{A0F0A8B4-8CCD-4C98-B8AF-131F67274B20}"/>
              </a:ext>
            </a:extLst>
          </p:cNvPr>
          <p:cNvSpPr txBox="1">
            <a:spLocks/>
          </p:cNvSpPr>
          <p:nvPr/>
        </p:nvSpPr>
        <p:spPr>
          <a:xfrm>
            <a:off x="2190749" y="228601"/>
            <a:ext cx="9191625" cy="7810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dirty="0">
                <a:solidFill>
                  <a:srgbClr val="007D41"/>
                </a:solidFill>
                <a:latin typeface="Arial Nova" panose="020B0504020202020204" pitchFamily="34" charset="0"/>
                <a:cs typeface="Cavolini" panose="020B0502040204020203" pitchFamily="66" charset="0"/>
              </a:rPr>
              <a:t>Albertville-Realschule Winnenden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F6F5098E-E1B1-456D-A4A1-621605C1A333}"/>
              </a:ext>
            </a:extLst>
          </p:cNvPr>
          <p:cNvSpPr txBox="1"/>
          <p:nvPr/>
        </p:nvSpPr>
        <p:spPr>
          <a:xfrm>
            <a:off x="2190750" y="1009649"/>
            <a:ext cx="9191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pPr algn="ctr"/>
            <a:r>
              <a:rPr lang="de-DE" sz="2400" b="1" dirty="0" smtClean="0">
                <a:solidFill>
                  <a:srgbClr val="007D41"/>
                </a:solidFill>
                <a:latin typeface="Arial Nova" panose="020B0504020202020204" pitchFamily="34" charset="0"/>
                <a:ea typeface="+mj-ea"/>
                <a:cs typeface="Cavolini" panose="020B0502040204020203" pitchFamily="66" charset="0"/>
              </a:rPr>
              <a:t>Wahlfach Informatik Klasse 8 - 10</a:t>
            </a:r>
            <a:endParaRPr lang="de-DE" sz="2400" b="1" dirty="0">
              <a:solidFill>
                <a:srgbClr val="007D41"/>
              </a:solidFill>
              <a:latin typeface="Arial Nova" panose="020B0504020202020204" pitchFamily="34" charset="0"/>
              <a:ea typeface="+mj-ea"/>
              <a:cs typeface="Cavolini" panose="020B0502040204020203" pitchFamily="66" charset="0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xmlns="" id="{9E3A5E0C-4ED7-4AEF-AFC9-C0FD84B5DF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3" y="345426"/>
            <a:ext cx="1324791" cy="1354008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109580"/>
              </p:ext>
            </p:extLst>
          </p:nvPr>
        </p:nvGraphicFramePr>
        <p:xfrm>
          <a:off x="1553924" y="1807840"/>
          <a:ext cx="9938420" cy="4398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8420">
                  <a:extLst>
                    <a:ext uri="{9D8B030D-6E8A-4147-A177-3AD203B41FA5}">
                      <a16:colId xmlns:a16="http://schemas.microsoft.com/office/drawing/2014/main" xmlns="" val="180633515"/>
                    </a:ext>
                  </a:extLst>
                </a:gridCol>
              </a:tblGrid>
              <a:tr h="633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 dirty="0" smtClean="0">
                          <a:solidFill>
                            <a:srgbClr val="087A1B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Organisatorisches</a:t>
                      </a:r>
                      <a:endParaRPr lang="de-DE" sz="2400" b="1" kern="1200" dirty="0" smtClean="0">
                        <a:solidFill>
                          <a:srgbClr val="087A1B"/>
                        </a:solidFill>
                        <a:latin typeface="Arial Nova" panose="020B0504020202020204" pitchFamily="34" charset="0"/>
                        <a:ea typeface="+mn-ea"/>
                        <a:cs typeface="Cavolini" panose="020B0502040204020203" pitchFamily="66" charset="0"/>
                      </a:endParaRPr>
                    </a:p>
                  </a:txBody>
                  <a:tcPr>
                    <a:solidFill>
                      <a:srgbClr val="C1F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9616151"/>
                  </a:ext>
                </a:extLst>
              </a:tr>
              <a:tr h="3575447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Leistungsüberprüfungen</a:t>
                      </a:r>
                      <a:r>
                        <a:rPr lang="de-DE" sz="2400" b="0" kern="1200" baseline="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 werden regelmäßig durchgeführt, es gibt eine </a:t>
                      </a: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Note im Zeugnis.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Das Wahlfach Informatik ist positiv versetzungsrelevant, d. h., dass bei der Versetzungsentscheidung die Leistungen im Wahlfach Informatik dann unberücksichtigt blieben, wenn sie zu einer Nichtversetzung führen würden.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Ebenfalls wird das Wahlfach Informatik für die Berechnung der Durchschnittsnote, die bei der Vergabe von Preisen und Belobigungen entscheidend ist, berücksichtigt.</a:t>
                      </a:r>
                      <a:endParaRPr lang="de-DE" sz="2400" b="0" kern="1200" dirty="0" smtClean="0">
                        <a:solidFill>
                          <a:srgbClr val="007D41"/>
                        </a:solidFill>
                        <a:latin typeface="Arial Nova" panose="020B0504020202020204" pitchFamily="34" charset="0"/>
                        <a:ea typeface="+mn-ea"/>
                        <a:cs typeface="Cavolini" panose="020B0502040204020203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2939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25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xmlns="" id="{A0F0A8B4-8CCD-4C98-B8AF-131F67274B20}"/>
              </a:ext>
            </a:extLst>
          </p:cNvPr>
          <p:cNvSpPr txBox="1">
            <a:spLocks/>
          </p:cNvSpPr>
          <p:nvPr/>
        </p:nvSpPr>
        <p:spPr>
          <a:xfrm>
            <a:off x="2190749" y="228601"/>
            <a:ext cx="9191625" cy="7810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dirty="0">
                <a:solidFill>
                  <a:srgbClr val="007D41"/>
                </a:solidFill>
                <a:latin typeface="Arial Nova" panose="020B0504020202020204" pitchFamily="34" charset="0"/>
                <a:cs typeface="Cavolini" panose="020B0502040204020203" pitchFamily="66" charset="0"/>
              </a:rPr>
              <a:t>Albertville-Realschule Winnenden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F6F5098E-E1B1-456D-A4A1-621605C1A333}"/>
              </a:ext>
            </a:extLst>
          </p:cNvPr>
          <p:cNvSpPr txBox="1"/>
          <p:nvPr/>
        </p:nvSpPr>
        <p:spPr>
          <a:xfrm>
            <a:off x="2190750" y="1009649"/>
            <a:ext cx="9191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pPr algn="ctr"/>
            <a:r>
              <a:rPr lang="de-DE" sz="2400" b="1" dirty="0" smtClean="0">
                <a:solidFill>
                  <a:srgbClr val="007D41"/>
                </a:solidFill>
                <a:latin typeface="Arial Nova" panose="020B0504020202020204" pitchFamily="34" charset="0"/>
                <a:ea typeface="+mj-ea"/>
                <a:cs typeface="Cavolini" panose="020B0502040204020203" pitchFamily="66" charset="0"/>
              </a:rPr>
              <a:t>Wahlfach Informatik Klasse 8 - 10</a:t>
            </a:r>
            <a:endParaRPr lang="de-DE" sz="2400" b="1" dirty="0">
              <a:solidFill>
                <a:srgbClr val="007D41"/>
              </a:solidFill>
              <a:latin typeface="Arial Nova" panose="020B0504020202020204" pitchFamily="34" charset="0"/>
              <a:ea typeface="+mj-ea"/>
              <a:cs typeface="Cavolini" panose="020B0502040204020203" pitchFamily="66" charset="0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xmlns="" id="{9E3A5E0C-4ED7-4AEF-AFC9-C0FD84B5DF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3" y="345426"/>
            <a:ext cx="1324791" cy="1354008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174390"/>
              </p:ext>
            </p:extLst>
          </p:nvPr>
        </p:nvGraphicFramePr>
        <p:xfrm>
          <a:off x="1553924" y="1807840"/>
          <a:ext cx="9938420" cy="4310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8420">
                  <a:extLst>
                    <a:ext uri="{9D8B030D-6E8A-4147-A177-3AD203B41FA5}">
                      <a16:colId xmlns:a16="http://schemas.microsoft.com/office/drawing/2014/main" xmlns="" val="180633515"/>
                    </a:ext>
                  </a:extLst>
                </a:gridCol>
              </a:tblGrid>
              <a:tr h="7934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 dirty="0" smtClean="0">
                          <a:solidFill>
                            <a:srgbClr val="087A1B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Aus welchen Gründen </a:t>
                      </a:r>
                      <a:r>
                        <a:rPr lang="de-DE" sz="2400" b="1" kern="1200" dirty="0" smtClean="0">
                          <a:solidFill>
                            <a:srgbClr val="087A1B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sollte man sich für dieses Fach entscheiden?</a:t>
                      </a:r>
                    </a:p>
                  </a:txBody>
                  <a:tcPr>
                    <a:solidFill>
                      <a:srgbClr val="C1F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9616151"/>
                  </a:ext>
                </a:extLst>
              </a:tr>
              <a:tr h="3517388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Man hatte Freude im Aufbaukurs </a:t>
                      </a:r>
                      <a:r>
                        <a:rPr lang="de-DE" sz="2400" b="0" kern="1200" baseline="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Informatik (Klasse 7) und möchte die zentralen </a:t>
                      </a: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Konzepte </a:t>
                      </a: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der Informatik </a:t>
                      </a: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genauer</a:t>
                      </a:r>
                      <a:r>
                        <a:rPr lang="de-DE" sz="2400" b="0" kern="1200" baseline="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 kennen</a:t>
                      </a: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lernen.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Man möchte sich konstruktiv-kritisch sowohl an der digitalen Kommunikation als auch der digitalen Entwicklung beteiligen.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Man möchte ein Verständnis</a:t>
                      </a:r>
                      <a:r>
                        <a:rPr lang="de-DE" sz="2400" b="0" kern="1200" baseline="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 für Hintergründe und Funktionsweisen von informatischen Systemen entwickeln.</a:t>
                      </a:r>
                      <a:endParaRPr lang="de-DE" sz="2400" b="0" kern="1200" dirty="0" smtClean="0">
                        <a:solidFill>
                          <a:srgbClr val="007D41"/>
                        </a:solidFill>
                        <a:latin typeface="Arial Nova" panose="020B0504020202020204" pitchFamily="34" charset="0"/>
                        <a:ea typeface="+mn-ea"/>
                        <a:cs typeface="Cavolini" panose="020B0502040204020203" pitchFamily="66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Man kann selbstständig und gewissenhaft Arbeiten.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…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2939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6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xmlns="" id="{A0F0A8B4-8CCD-4C98-B8AF-131F67274B20}"/>
              </a:ext>
            </a:extLst>
          </p:cNvPr>
          <p:cNvSpPr txBox="1">
            <a:spLocks/>
          </p:cNvSpPr>
          <p:nvPr/>
        </p:nvSpPr>
        <p:spPr>
          <a:xfrm>
            <a:off x="2190749" y="228601"/>
            <a:ext cx="9191625" cy="7810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dirty="0">
                <a:solidFill>
                  <a:srgbClr val="007D41"/>
                </a:solidFill>
                <a:latin typeface="Arial Nova" panose="020B0504020202020204" pitchFamily="34" charset="0"/>
                <a:cs typeface="Cavolini" panose="020B0502040204020203" pitchFamily="66" charset="0"/>
              </a:rPr>
              <a:t>Albertville-Realschule Winnenden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F6F5098E-E1B1-456D-A4A1-621605C1A333}"/>
              </a:ext>
            </a:extLst>
          </p:cNvPr>
          <p:cNvSpPr txBox="1"/>
          <p:nvPr/>
        </p:nvSpPr>
        <p:spPr>
          <a:xfrm>
            <a:off x="2190750" y="1009649"/>
            <a:ext cx="9191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pPr algn="ctr"/>
            <a:r>
              <a:rPr lang="de-DE" sz="2400" b="1" dirty="0" smtClean="0">
                <a:solidFill>
                  <a:srgbClr val="007D41"/>
                </a:solidFill>
                <a:latin typeface="Arial Nova" panose="020B0504020202020204" pitchFamily="34" charset="0"/>
                <a:ea typeface="+mj-ea"/>
                <a:cs typeface="Cavolini" panose="020B0502040204020203" pitchFamily="66" charset="0"/>
              </a:rPr>
              <a:t>Wahlfach Informatik Klasse 8 - 10</a:t>
            </a:r>
            <a:endParaRPr lang="de-DE" sz="2400" b="1" dirty="0">
              <a:solidFill>
                <a:srgbClr val="007D41"/>
              </a:solidFill>
              <a:latin typeface="Arial Nova" panose="020B0504020202020204" pitchFamily="34" charset="0"/>
              <a:ea typeface="+mj-ea"/>
              <a:cs typeface="Cavolini" panose="020B0502040204020203" pitchFamily="66" charset="0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xmlns="" id="{9E3A5E0C-4ED7-4AEF-AFC9-C0FD84B5DF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3" y="345426"/>
            <a:ext cx="1324791" cy="1354008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578333"/>
              </p:ext>
            </p:extLst>
          </p:nvPr>
        </p:nvGraphicFramePr>
        <p:xfrm>
          <a:off x="1553924" y="1807840"/>
          <a:ext cx="9938420" cy="280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8420">
                  <a:extLst>
                    <a:ext uri="{9D8B030D-6E8A-4147-A177-3AD203B41FA5}">
                      <a16:colId xmlns:a16="http://schemas.microsoft.com/office/drawing/2014/main" xmlns="" val="180633515"/>
                    </a:ext>
                  </a:extLst>
                </a:gridCol>
              </a:tblGrid>
              <a:tr h="633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 dirty="0" smtClean="0">
                          <a:solidFill>
                            <a:srgbClr val="087A1B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Fragen</a:t>
                      </a:r>
                    </a:p>
                  </a:txBody>
                  <a:tcPr>
                    <a:solidFill>
                      <a:srgbClr val="C1F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9616151"/>
                  </a:ext>
                </a:extLst>
              </a:tr>
              <a:tr h="198011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Bei Rückfragen können Sie sich gerne per Mail an </a:t>
                      </a:r>
                      <a:r>
                        <a:rPr lang="de-DE" sz="2400" b="0" kern="1200" dirty="0" smtClean="0">
                          <a:solidFill>
                            <a:srgbClr val="007D4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Herrn Kamadjong wenden: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de-DE" sz="2400" b="0" kern="1200" dirty="0" smtClean="0">
                        <a:solidFill>
                          <a:srgbClr val="007D41"/>
                        </a:solidFill>
                        <a:latin typeface="Arial Nova" panose="020B0504020202020204" pitchFamily="34" charset="0"/>
                        <a:ea typeface="+mn-ea"/>
                        <a:cs typeface="Cavolini" panose="020B0502040204020203" pitchFamily="66" charset="0"/>
                      </a:endParaRP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2400" b="0" kern="1200" dirty="0" smtClean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Cavolini" panose="020B0502040204020203" pitchFamily="66" charset="0"/>
                        </a:rPr>
                        <a:t>c.kamadjong@ars-winnenden.de</a:t>
                      </a:r>
                      <a:endParaRPr lang="de-DE" sz="2400" b="0" kern="1200" dirty="0" smtClean="0">
                        <a:solidFill>
                          <a:schemeClr val="tx1"/>
                        </a:solidFill>
                        <a:latin typeface="Arial Nova" panose="020B0504020202020204" pitchFamily="34" charset="0"/>
                        <a:ea typeface="+mn-ea"/>
                        <a:cs typeface="Cavolini" panose="020B0502040204020203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2939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189294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Office PowerPoint</Application>
  <PresentationFormat>Breitbild</PresentationFormat>
  <Paragraphs>48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Arial Nova</vt:lpstr>
      <vt:lpstr>Calibri</vt:lpstr>
      <vt:lpstr>Cavolini</vt:lpstr>
      <vt:lpstr>Neue Haas Grotesk Text Pro</vt:lpstr>
      <vt:lpstr>AccentBoxVTI</vt:lpstr>
      <vt:lpstr>Albertville-Realschule Winnenden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Albertville-Realschule Winnenden</dc:title>
  <dc:creator>Sven Kubick</dc:creator>
  <cp:lastModifiedBy>Thilo Schmid</cp:lastModifiedBy>
  <cp:revision>52</cp:revision>
  <dcterms:created xsi:type="dcterms:W3CDTF">2021-02-22T17:24:29Z</dcterms:created>
  <dcterms:modified xsi:type="dcterms:W3CDTF">2021-03-06T21:50:58Z</dcterms:modified>
</cp:coreProperties>
</file>